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8" r:id="rId9"/>
    <p:sldId id="266" r:id="rId10"/>
    <p:sldId id="269" r:id="rId11"/>
    <p:sldId id="267" r:id="rId12"/>
    <p:sldId id="270" r:id="rId13"/>
    <p:sldId id="262" r:id="rId14"/>
    <p:sldId id="263" r:id="rId15"/>
    <p:sldId id="271" r:id="rId16"/>
    <p:sldId id="264" r:id="rId17"/>
    <p:sldId id="272" r:id="rId18"/>
    <p:sldId id="273" r:id="rId19"/>
    <p:sldId id="274" r:id="rId20"/>
  </p:sldIdLst>
  <p:sldSz cx="9144000" cy="6858000" type="screen4x3"/>
  <p:notesSz cx="6797675" cy="9874250"/>
  <p:defaultTextStyle>
    <a:defPPr>
      <a:defRPr lang="zh-TW"/>
    </a:defPPr>
    <a:lvl1pPr algn="l" rtl="0" fontAlgn="base">
      <a:spcBef>
        <a:spcPct val="20000"/>
      </a:spcBef>
      <a:spcAft>
        <a:spcPct val="0"/>
      </a:spcAft>
      <a:buClr>
        <a:schemeClr val="folHlink"/>
      </a:buClr>
      <a:buSzPct val="50000"/>
      <a:buFont typeface="Wingdings" pitchFamily="2" charset="2"/>
      <a:defRPr kumimoji="1" sz="1400" kern="1200">
        <a:solidFill>
          <a:schemeClr val="tx1"/>
        </a:solidFill>
        <a:latin typeface="Tahoma" pitchFamily="34" charset="0"/>
        <a:ea typeface="標楷體" pitchFamily="65" charset="-120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folHlink"/>
      </a:buClr>
      <a:buSzPct val="50000"/>
      <a:buFont typeface="Wingdings" pitchFamily="2" charset="2"/>
      <a:defRPr kumimoji="1" sz="1400" kern="1200">
        <a:solidFill>
          <a:schemeClr val="tx1"/>
        </a:solidFill>
        <a:latin typeface="Tahoma" pitchFamily="34" charset="0"/>
        <a:ea typeface="標楷體" pitchFamily="65" charset="-120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folHlink"/>
      </a:buClr>
      <a:buSzPct val="50000"/>
      <a:buFont typeface="Wingdings" pitchFamily="2" charset="2"/>
      <a:defRPr kumimoji="1" sz="1400" kern="1200">
        <a:solidFill>
          <a:schemeClr val="tx1"/>
        </a:solidFill>
        <a:latin typeface="Tahoma" pitchFamily="34" charset="0"/>
        <a:ea typeface="標楷體" pitchFamily="65" charset="-120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folHlink"/>
      </a:buClr>
      <a:buSzPct val="50000"/>
      <a:buFont typeface="Wingdings" pitchFamily="2" charset="2"/>
      <a:defRPr kumimoji="1" sz="1400" kern="1200">
        <a:solidFill>
          <a:schemeClr val="tx1"/>
        </a:solidFill>
        <a:latin typeface="Tahoma" pitchFamily="34" charset="0"/>
        <a:ea typeface="標楷體" pitchFamily="65" charset="-120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folHlink"/>
      </a:buClr>
      <a:buSzPct val="50000"/>
      <a:buFont typeface="Wingdings" pitchFamily="2" charset="2"/>
      <a:defRPr kumimoji="1" sz="1400" kern="1200">
        <a:solidFill>
          <a:schemeClr val="tx1"/>
        </a:solidFill>
        <a:latin typeface="Tahoma" pitchFamily="34" charset="0"/>
        <a:ea typeface="標楷體" pitchFamily="65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Tahoma" pitchFamily="34" charset="0"/>
        <a:ea typeface="標楷體" pitchFamily="65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Tahoma" pitchFamily="34" charset="0"/>
        <a:ea typeface="標楷體" pitchFamily="65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Tahoma" pitchFamily="34" charset="0"/>
        <a:ea typeface="標楷體" pitchFamily="65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Tahoma" pitchFamily="34" charset="0"/>
        <a:ea typeface="標楷體" pitchFamily="65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CCCC"/>
    <a:srgbClr val="FFCCFF"/>
    <a:srgbClr val="8077F9"/>
    <a:srgbClr val="FF6699"/>
    <a:srgbClr val="FF9999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7258" autoAdjust="0"/>
  </p:normalViewPr>
  <p:slideViewPr>
    <p:cSldViewPr>
      <p:cViewPr varScale="1">
        <p:scale>
          <a:sx n="88" d="100"/>
          <a:sy n="88" d="100"/>
        </p:scale>
        <p:origin x="171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新細明體" pitchFamily="18" charset="-120"/>
              </a:defRPr>
            </a:lvl1pPr>
          </a:lstStyle>
          <a:p>
            <a:fld id="{9A598327-9019-4F96-B9F2-1138ACD264D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58940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98327-9019-4F96-B9F2-1138ACD264D1}" type="slidenum">
              <a:rPr lang="en-US" altLang="zh-TW" smtClean="0"/>
              <a:pPr/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485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446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pic>
        <p:nvPicPr>
          <p:cNvPr id="44036" name="Picture 4" descr="soc_lab_ba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323013"/>
            <a:ext cx="9144000" cy="46513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FDF86FD-F4F3-4403-A5C1-723E046045CA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946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946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A5B39F0-4120-487D-B4AA-650386A6069F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8488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39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ED7C4527-A3F4-4C2B-A70C-2362C66134DA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2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8488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39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07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43350"/>
            <a:ext cx="4038600" cy="21907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E377B27-CD5E-42BE-91F5-60576207DA6F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1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2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A38EE9A-1DC3-4B6F-BA52-B8AA2B2FDBDD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D1DE817-2BE1-4F90-AF1F-CCEAB9BB8E42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04DE716-D56F-411B-BD6B-13C1BB3C5351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DC1A92-FBCF-480E-9A3D-2AD266ED13CA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3F43B47-0DC5-4858-8622-6B722ACE550D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857C2D0-BBCB-435A-AA06-AF725204B4FB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040EADA-1579-4750-8227-801FFCF8909B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24BF19-FCF9-47A1-A8D5-AB09E1638D56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soc_lab_bar_s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1393825"/>
            <a:ext cx="9144000" cy="230188"/>
          </a:xfrm>
          <a:prstGeom prst="rect">
            <a:avLst/>
          </a:prstGeom>
          <a:noFill/>
        </p:spPr>
      </p:pic>
      <p:sp>
        <p:nvSpPr>
          <p:cNvPr id="4301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kumimoji="0" sz="12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新細明體" pitchFamily="18" charset="-120"/>
              </a:defRPr>
            </a:lvl1pPr>
          </a:lstStyle>
          <a:p>
            <a:fld id="{992753FB-6347-4701-81BE-4BFE325E6108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kumimoji="0" sz="12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kumimoji="0" sz="12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4301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1848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標楷體" pitchFamily="65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標楷體" pitchFamily="65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標楷體" pitchFamily="65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標楷體" pitchFamily="65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Blip>
          <a:blip r:embed="rId16"/>
        </a:buBlip>
        <a:defRPr kumimoji="1" sz="3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Blip>
          <a:blip r:embed="rId16"/>
        </a:buBlip>
        <a:defRPr kumimoji="1"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Blip>
          <a:blip r:embed="rId16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Blip>
          <a:blip r:embed="rId16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Blip>
          <a:blip r:embed="rId16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Blip>
          <a:blip r:embed="rId16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Blip>
          <a:blip r:embed="rId16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4038600"/>
            <a:ext cx="6400800" cy="1752600"/>
          </a:xfrm>
        </p:spPr>
        <p:txBody>
          <a:bodyPr/>
          <a:lstStyle/>
          <a:p>
            <a:r>
              <a:rPr lang="zh-TW" altLang="en-US" sz="2400" dirty="0"/>
              <a:t>指導教授：董蘭榮 教授</a:t>
            </a:r>
          </a:p>
          <a:p>
            <a:r>
              <a:rPr lang="zh-TW" altLang="en-US" sz="2400" dirty="0" smtClean="0"/>
              <a:t>研 </a:t>
            </a:r>
            <a:r>
              <a:rPr lang="zh-TW" altLang="en-US" sz="2400" dirty="0"/>
              <a:t>究 </a:t>
            </a:r>
            <a:r>
              <a:rPr lang="zh-TW" altLang="en-US" sz="2400" dirty="0" smtClean="0"/>
              <a:t>生：林柏佑</a:t>
            </a:r>
            <a:endParaRPr lang="en-US" altLang="zh-TW" sz="2400" dirty="0" smtClean="0"/>
          </a:p>
          <a:p>
            <a:r>
              <a:rPr lang="zh-TW" altLang="en-US" sz="2400" dirty="0" smtClean="0"/>
              <a:t>        </a:t>
            </a:r>
          </a:p>
        </p:txBody>
      </p:sp>
      <p:sp>
        <p:nvSpPr>
          <p:cNvPr id="5" name="標題 4"/>
          <p:cNvSpPr>
            <a:spLocks noGrp="1"/>
          </p:cNvSpPr>
          <p:nvPr>
            <p:ph type="ctrTitle" sz="quarter"/>
          </p:nvPr>
        </p:nvSpPr>
        <p:spPr>
          <a:xfrm>
            <a:off x="0" y="1844675"/>
            <a:ext cx="9144000" cy="1736725"/>
          </a:xfrm>
        </p:spPr>
        <p:txBody>
          <a:bodyPr/>
          <a:lstStyle/>
          <a:p>
            <a:r>
              <a:rPr lang="en-US" altLang="zh-TW" sz="4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Ultrasound circuit flow</a:t>
            </a:r>
            <a:r>
              <a:rPr lang="en-US" altLang="zh-TW" sz="47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sz="470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sz="4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Phase shift on scope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44" y="1616781"/>
            <a:ext cx="6781800" cy="508405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8EE9A-1DC3-4B6F-BA52-B8AA2B2FDBDD}" type="slidenum">
              <a:rPr lang="en-US" altLang="zh-TW" smtClean="0"/>
              <a:pPr/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8251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Ultrasound circuit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8EE9A-1DC3-4B6F-BA52-B8AA2B2FDBDD}" type="slidenum">
              <a:rPr lang="en-US" altLang="zh-TW" smtClean="0"/>
              <a:pPr/>
              <a:t>11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752600"/>
            <a:ext cx="2318949" cy="473563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761896" y="4267200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572000" y="1950978"/>
            <a:ext cx="1502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Transmitter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30346" y="1676400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 wave input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124923" y="3972806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Receive signal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75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Receive signal &amp; amplifier signal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eartsignal receiv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473325" y="269133"/>
            <a:ext cx="4186238" cy="761037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8EE9A-1DC3-4B6F-BA52-B8AA2B2FDBDD}" type="slidenum">
              <a:rPr lang="en-US" altLang="zh-TW" smtClean="0"/>
              <a:pPr/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1686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2" y="-304800"/>
            <a:ext cx="8218488" cy="11430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Mixed circuit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(sin*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)&amp;(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8EE9A-1DC3-4B6F-BA52-B8AA2B2FDBDD}" type="slidenum">
              <a:rPr lang="en-US" altLang="zh-TW" smtClean="0"/>
              <a:pPr/>
              <a:t>13</a:t>
            </a:fld>
            <a:endParaRPr lang="en-US" altLang="zh-TW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256" y="4381500"/>
            <a:ext cx="228600" cy="3429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740" y="2667000"/>
            <a:ext cx="3363631" cy="321468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356" y="3798094"/>
            <a:ext cx="361950" cy="2857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356" y="5200650"/>
            <a:ext cx="361950" cy="28575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3906" y="3164682"/>
            <a:ext cx="914400" cy="1238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3906" y="4469606"/>
            <a:ext cx="914400" cy="12382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371" y="2209800"/>
            <a:ext cx="990600" cy="122872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855" y="3798094"/>
            <a:ext cx="1790700" cy="12382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5855" y="4491806"/>
            <a:ext cx="409575" cy="27622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9037" y="5009459"/>
            <a:ext cx="923925" cy="1219200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6769419" y="3917165"/>
            <a:ext cx="2302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(sin*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)&amp;(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7319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roduct-to-sum formula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8EE9A-1DC3-4B6F-BA52-B8AA2B2FDBDD}" type="slidenum">
              <a:rPr lang="en-US" altLang="zh-TW" smtClean="0"/>
              <a:pPr/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6547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Mixed on scope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36" y="1600200"/>
            <a:ext cx="6047927" cy="453390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8EE9A-1DC3-4B6F-BA52-B8AA2B2FDBDD}" type="slidenum">
              <a:rPr lang="en-US" altLang="zh-TW" smtClean="0"/>
              <a:pPr/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7318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Band pass filter circuit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8EE9A-1DC3-4B6F-BA52-B8AA2B2FDBDD}" type="slidenum">
              <a:rPr lang="en-US" altLang="zh-TW" smtClean="0"/>
              <a:pPr/>
              <a:t>16</a:t>
            </a:fld>
            <a:endParaRPr lang="en-US" altLang="zh-TW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83583"/>
            <a:ext cx="8229600" cy="296713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914400" y="2514600"/>
            <a:ext cx="3048000" cy="2836117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None/>
              <a:tabLst/>
            </a:pPr>
            <a:endParaRPr kumimoji="1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標楷體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17882" y="5377135"/>
            <a:ext cx="2841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pass filter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Cut-off frequency:0.01Hz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658780" y="5301446"/>
            <a:ext cx="26486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 pass filter</a:t>
            </a:r>
          </a:p>
          <a:p>
            <a:pPr algn="ctr"/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Cut-off frequency:10Hz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5181600" y="2438911"/>
            <a:ext cx="2895600" cy="2836117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None/>
              <a:tabLst/>
            </a:pPr>
            <a:endParaRPr kumimoji="1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935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18488" cy="1143000"/>
          </a:xfrm>
        </p:spPr>
        <p:txBody>
          <a:bodyPr/>
          <a:lstStyle/>
          <a:p>
            <a:r>
              <a:rPr lang="en-US" altLang="zh-TW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 after band </a:t>
            </a:r>
            <a:r>
              <a:rPr lang="en-US" altLang="zh-TW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filter </a:t>
            </a:r>
            <a:r>
              <a:rPr lang="en-US" altLang="zh-TW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scope(</a:t>
            </a:r>
            <a:r>
              <a:rPr lang="en-US" altLang="zh-TW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n-US" altLang="zh-TW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altLang="zh-TW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br>
              <a:rPr lang="en-US" altLang="zh-TW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 signal</a:t>
            </a:r>
            <a:endParaRPr lang="zh-TW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36" y="1600200"/>
            <a:ext cx="6047927" cy="453390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8EE9A-1DC3-4B6F-BA52-B8AA2B2FDBDD}" type="slidenum">
              <a:rPr lang="en-US" altLang="zh-TW" smtClean="0"/>
              <a:pPr/>
              <a:t>17</a:t>
            </a:fld>
            <a:endParaRPr lang="en-US" altLang="zh-TW"/>
          </a:p>
        </p:txBody>
      </p:sp>
      <p:sp>
        <p:nvSpPr>
          <p:cNvPr id="7" name="文字方塊 6"/>
          <p:cNvSpPr txBox="1"/>
          <p:nvPr/>
        </p:nvSpPr>
        <p:spPr>
          <a:xfrm>
            <a:off x="-37302" y="2702122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band pass filter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9066" y="4724400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amplifier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/>
          <p:nvPr/>
        </p:nvCxnSpPr>
        <p:spPr bwMode="auto">
          <a:xfrm>
            <a:off x="1548036" y="2856010"/>
            <a:ext cx="356964" cy="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線單箭頭接點 11"/>
          <p:cNvCxnSpPr/>
          <p:nvPr/>
        </p:nvCxnSpPr>
        <p:spPr bwMode="auto">
          <a:xfrm>
            <a:off x="1540250" y="4878288"/>
            <a:ext cx="356964" cy="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8752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36" y="1600200"/>
            <a:ext cx="6047927" cy="453390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8EE9A-1DC3-4B6F-BA52-B8AA2B2FDBDD}" type="slidenum">
              <a:rPr lang="en-US" altLang="zh-TW" smtClean="0"/>
              <a:pPr/>
              <a:t>18</a:t>
            </a:fld>
            <a:endParaRPr lang="en-US" altLang="zh-TW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18488" cy="1143000"/>
          </a:xfrm>
        </p:spPr>
        <p:txBody>
          <a:bodyPr/>
          <a:lstStyle/>
          <a:p>
            <a:r>
              <a:rPr lang="en-US" altLang="zh-TW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 after band </a:t>
            </a:r>
            <a:r>
              <a:rPr lang="en-US" altLang="zh-TW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filter </a:t>
            </a:r>
            <a:r>
              <a:rPr lang="en-US" altLang="zh-TW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scope(sin)</a:t>
            </a:r>
            <a:br>
              <a:rPr lang="en-US" altLang="zh-TW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br>
              <a:rPr lang="en-US" altLang="zh-TW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 signal</a:t>
            </a:r>
            <a:endParaRPr lang="zh-TW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-37171" y="3124200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band pass filter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9615" y="4657493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amplifier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/>
          <p:nvPr/>
        </p:nvCxnSpPr>
        <p:spPr bwMode="auto">
          <a:xfrm>
            <a:off x="1548167" y="3278088"/>
            <a:ext cx="356964" cy="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線單箭頭接點 10"/>
          <p:cNvCxnSpPr/>
          <p:nvPr/>
        </p:nvCxnSpPr>
        <p:spPr bwMode="auto">
          <a:xfrm>
            <a:off x="1520799" y="4811381"/>
            <a:ext cx="356964" cy="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2241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Hardware(plot heart signal)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8EE9A-1DC3-4B6F-BA52-B8AA2B2FDBDD}" type="slidenum">
              <a:rPr lang="en-US" altLang="zh-TW" smtClean="0"/>
              <a:pPr/>
              <a:t>19</a:t>
            </a:fld>
            <a:endParaRPr lang="en-US" altLang="zh-TW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4" y="2128150"/>
            <a:ext cx="9004617" cy="4806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28600" y="1574152"/>
                <a:ext cx="33597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</a:t>
                </a:r>
                <a14:m>
                  <m:oMath xmlns:m="http://schemas.openxmlformats.org/officeDocument/2006/math">
                    <m:r>
                      <a:rPr lang="en-US" altLang="zh-TW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n-US" altLang="zh-TW" sz="3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1.25Hz</a:t>
                </a:r>
                <a:endParaRPr lang="zh-TW" altLang="en-US" sz="3000" b="1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74152"/>
                <a:ext cx="3359702" cy="553998"/>
              </a:xfrm>
              <a:prstGeom prst="rect">
                <a:avLst/>
              </a:prstGeom>
              <a:blipFill rotWithShape="0">
                <a:blip r:embed="rId3"/>
                <a:stretch>
                  <a:fillRect l="-4356" t="-13187" r="-3811" b="-340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279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Ultrasound circuit flow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457200" y="1981200"/>
            <a:ext cx="1981200" cy="685800"/>
            <a:chOff x="1143000" y="2362199"/>
            <a:chExt cx="1981200" cy="685800"/>
          </a:xfrm>
        </p:grpSpPr>
        <p:sp>
          <p:nvSpPr>
            <p:cNvPr id="5" name="矩形 4"/>
            <p:cNvSpPr/>
            <p:nvPr/>
          </p:nvSpPr>
          <p:spPr bwMode="auto">
            <a:xfrm>
              <a:off x="1143000" y="2362199"/>
              <a:ext cx="1981200" cy="685800"/>
            </a:xfrm>
            <a:prstGeom prst="rect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indent="-28575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None/>
                <a:tabLst/>
              </a:pPr>
              <a:endParaRPr kumimoji="1" lang="zh-TW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標楷體" pitchFamily="65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48582" y="2421945"/>
              <a:ext cx="1770036" cy="566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 generator IC</a:t>
              </a:r>
            </a:p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ICL8038(Pin2)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0" name="直線單箭頭接點 9"/>
          <p:cNvCxnSpPr>
            <a:stCxn id="5" idx="3"/>
          </p:cNvCxnSpPr>
          <p:nvPr/>
        </p:nvCxnSpPr>
        <p:spPr bwMode="auto">
          <a:xfrm>
            <a:off x="2438400" y="2324100"/>
            <a:ext cx="11430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1" name="群組 10"/>
          <p:cNvGrpSpPr/>
          <p:nvPr/>
        </p:nvGrpSpPr>
        <p:grpSpPr>
          <a:xfrm>
            <a:off x="3581400" y="1981200"/>
            <a:ext cx="1981200" cy="685800"/>
            <a:chOff x="1143000" y="2362199"/>
            <a:chExt cx="1981200" cy="685800"/>
          </a:xfrm>
        </p:grpSpPr>
        <p:sp>
          <p:nvSpPr>
            <p:cNvPr id="12" name="矩形 11"/>
            <p:cNvSpPr/>
            <p:nvPr/>
          </p:nvSpPr>
          <p:spPr bwMode="auto">
            <a:xfrm>
              <a:off x="1143000" y="2362199"/>
              <a:ext cx="1981200" cy="685800"/>
            </a:xfrm>
            <a:prstGeom prst="rect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indent="-28575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None/>
                <a:tabLst/>
              </a:pPr>
              <a:endParaRPr kumimoji="1" lang="zh-TW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標楷體" pitchFamily="65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808863" y="2551210"/>
              <a:ext cx="6494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Buffer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4" name="Picture 2" descr="「弦波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122" y="1295400"/>
            <a:ext cx="1026918" cy="71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2493122" y="2057400"/>
            <a:ext cx="928459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wave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(40kHz)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單箭頭接點 17"/>
          <p:cNvCxnSpPr/>
          <p:nvPr/>
        </p:nvCxnSpPr>
        <p:spPr bwMode="auto">
          <a:xfrm>
            <a:off x="5562600" y="2324100"/>
            <a:ext cx="11430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9" name="群組 18"/>
          <p:cNvGrpSpPr/>
          <p:nvPr/>
        </p:nvGrpSpPr>
        <p:grpSpPr>
          <a:xfrm>
            <a:off x="453881" y="3716188"/>
            <a:ext cx="1981200" cy="685800"/>
            <a:chOff x="1143000" y="2362199"/>
            <a:chExt cx="1981200" cy="685800"/>
          </a:xfrm>
        </p:grpSpPr>
        <p:sp>
          <p:nvSpPr>
            <p:cNvPr id="20" name="矩形 19"/>
            <p:cNvSpPr/>
            <p:nvPr/>
          </p:nvSpPr>
          <p:spPr bwMode="auto">
            <a:xfrm>
              <a:off x="1143000" y="2362199"/>
              <a:ext cx="1981200" cy="685800"/>
            </a:xfrm>
            <a:prstGeom prst="rect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indent="-28575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None/>
                <a:tabLst/>
              </a:pPr>
              <a:endParaRPr kumimoji="1" lang="zh-TW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標楷體" pitchFamily="65" charset="-12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649333" y="2551210"/>
              <a:ext cx="968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Phase shift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5" name="Picture 2" descr="「弦波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926" y="3209899"/>
            <a:ext cx="1026918" cy="71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2561587" y="4102454"/>
            <a:ext cx="88998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 wave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40kHz)</a:t>
            </a:r>
          </a:p>
        </p:txBody>
      </p:sp>
      <p:grpSp>
        <p:nvGrpSpPr>
          <p:cNvPr id="31" name="群組 30"/>
          <p:cNvGrpSpPr/>
          <p:nvPr/>
        </p:nvGrpSpPr>
        <p:grpSpPr>
          <a:xfrm>
            <a:off x="6727741" y="1983944"/>
            <a:ext cx="1981200" cy="685800"/>
            <a:chOff x="1143000" y="2362199"/>
            <a:chExt cx="1981200" cy="685800"/>
          </a:xfrm>
        </p:grpSpPr>
        <p:sp>
          <p:nvSpPr>
            <p:cNvPr id="32" name="矩形 31"/>
            <p:cNvSpPr/>
            <p:nvPr/>
          </p:nvSpPr>
          <p:spPr bwMode="auto">
            <a:xfrm>
              <a:off x="1143000" y="2362199"/>
              <a:ext cx="1981200" cy="685800"/>
            </a:xfrm>
            <a:prstGeom prst="rect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indent="-28575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None/>
                <a:tabLst/>
              </a:pPr>
              <a:endParaRPr kumimoji="1" lang="zh-TW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標楷體" pitchFamily="65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654943" y="2548465"/>
              <a:ext cx="9573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Level shift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7" name="肘形接點 36"/>
          <p:cNvCxnSpPr>
            <a:stCxn id="32" idx="2"/>
            <a:endCxn id="20" idx="0"/>
          </p:cNvCxnSpPr>
          <p:nvPr/>
        </p:nvCxnSpPr>
        <p:spPr bwMode="auto">
          <a:xfrm rot="5400000">
            <a:off x="4058189" y="56036"/>
            <a:ext cx="1046444" cy="6273860"/>
          </a:xfrm>
          <a:prstGeom prst="bent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直線單箭頭接點 37"/>
          <p:cNvCxnSpPr/>
          <p:nvPr/>
        </p:nvCxnSpPr>
        <p:spPr bwMode="auto">
          <a:xfrm>
            <a:off x="2438400" y="4059087"/>
            <a:ext cx="11430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9" name="群組 38"/>
          <p:cNvGrpSpPr/>
          <p:nvPr/>
        </p:nvGrpSpPr>
        <p:grpSpPr>
          <a:xfrm>
            <a:off x="3597108" y="3716187"/>
            <a:ext cx="1981200" cy="685800"/>
            <a:chOff x="1143000" y="2362199"/>
            <a:chExt cx="1981200" cy="685800"/>
          </a:xfrm>
        </p:grpSpPr>
        <p:sp>
          <p:nvSpPr>
            <p:cNvPr id="40" name="矩形 39"/>
            <p:cNvSpPr/>
            <p:nvPr/>
          </p:nvSpPr>
          <p:spPr bwMode="auto">
            <a:xfrm>
              <a:off x="1143000" y="2362199"/>
              <a:ext cx="1981200" cy="685800"/>
            </a:xfrm>
            <a:prstGeom prst="rect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indent="-28575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None/>
                <a:tabLst/>
              </a:pPr>
              <a:endParaRPr kumimoji="1" lang="zh-TW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標楷體" pitchFamily="65" charset="-120"/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642121" y="2551210"/>
              <a:ext cx="9829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Ultrasound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4" name="直線單箭頭接點 43"/>
          <p:cNvCxnSpPr/>
          <p:nvPr/>
        </p:nvCxnSpPr>
        <p:spPr bwMode="auto">
          <a:xfrm flipV="1">
            <a:off x="5578308" y="4066818"/>
            <a:ext cx="1813092" cy="5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2" name="圖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39" y="3681109"/>
            <a:ext cx="819150" cy="771525"/>
          </a:xfrm>
          <a:prstGeom prst="rect">
            <a:avLst/>
          </a:prstGeom>
        </p:spPr>
      </p:pic>
      <p:cxnSp>
        <p:nvCxnSpPr>
          <p:cNvPr id="54" name="直線單箭頭接點 53"/>
          <p:cNvCxnSpPr/>
          <p:nvPr/>
        </p:nvCxnSpPr>
        <p:spPr bwMode="auto">
          <a:xfrm>
            <a:off x="7937414" y="2667000"/>
            <a:ext cx="0" cy="93085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文字方塊 57"/>
          <p:cNvSpPr txBox="1"/>
          <p:nvPr/>
        </p:nvSpPr>
        <p:spPr>
          <a:xfrm>
            <a:off x="8295774" y="3525131"/>
            <a:ext cx="873957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Mixed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(sin*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5763917" y="3400090"/>
            <a:ext cx="150073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Reflect from body</a:t>
            </a:r>
          </a:p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(amplifier)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9" name="群組 88"/>
          <p:cNvGrpSpPr/>
          <p:nvPr/>
        </p:nvGrpSpPr>
        <p:grpSpPr>
          <a:xfrm>
            <a:off x="453881" y="5715000"/>
            <a:ext cx="1981200" cy="685800"/>
            <a:chOff x="1143000" y="2362199"/>
            <a:chExt cx="1981200" cy="685800"/>
          </a:xfrm>
        </p:grpSpPr>
        <p:sp>
          <p:nvSpPr>
            <p:cNvPr id="90" name="矩形 89"/>
            <p:cNvSpPr/>
            <p:nvPr/>
          </p:nvSpPr>
          <p:spPr bwMode="auto">
            <a:xfrm>
              <a:off x="1143000" y="2362199"/>
              <a:ext cx="1981200" cy="685800"/>
            </a:xfrm>
            <a:prstGeom prst="rect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indent="-28575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None/>
                <a:tabLst/>
              </a:pPr>
              <a:endParaRPr kumimoji="1" lang="zh-TW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標楷體" pitchFamily="65" charset="-120"/>
              </a:endParaRPr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1477010" y="2421944"/>
              <a:ext cx="1313180" cy="566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Band pass filter</a:t>
              </a:r>
            </a:p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(0.01-10Hz)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6" name="肘形接點 95"/>
          <p:cNvCxnSpPr/>
          <p:nvPr/>
        </p:nvCxnSpPr>
        <p:spPr bwMode="auto">
          <a:xfrm rot="5400000">
            <a:off x="4138346" y="1915931"/>
            <a:ext cx="1105204" cy="649293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直線單箭頭接點 101"/>
          <p:cNvCxnSpPr/>
          <p:nvPr/>
        </p:nvCxnSpPr>
        <p:spPr bwMode="auto">
          <a:xfrm>
            <a:off x="2432844" y="6061453"/>
            <a:ext cx="11430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03" name="群組 102"/>
          <p:cNvGrpSpPr/>
          <p:nvPr/>
        </p:nvGrpSpPr>
        <p:grpSpPr>
          <a:xfrm>
            <a:off x="6782604" y="5708051"/>
            <a:ext cx="1981200" cy="685800"/>
            <a:chOff x="1143000" y="2362199"/>
            <a:chExt cx="1981200" cy="685800"/>
          </a:xfrm>
        </p:grpSpPr>
        <p:sp>
          <p:nvSpPr>
            <p:cNvPr id="104" name="矩形 103"/>
            <p:cNvSpPr/>
            <p:nvPr/>
          </p:nvSpPr>
          <p:spPr bwMode="auto">
            <a:xfrm>
              <a:off x="1143000" y="2362199"/>
              <a:ext cx="1981200" cy="685800"/>
            </a:xfrm>
            <a:prstGeom prst="rect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indent="-28575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None/>
                <a:tabLst/>
              </a:pPr>
              <a:endParaRPr kumimoji="1" lang="zh-TW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標楷體" pitchFamily="65" charset="-120"/>
              </a:endParaRPr>
            </a:p>
          </p:txBody>
        </p:sp>
        <p:sp>
          <p:nvSpPr>
            <p:cNvPr id="105" name="文字方塊 104"/>
            <p:cNvSpPr txBox="1"/>
            <p:nvPr/>
          </p:nvSpPr>
          <p:spPr>
            <a:xfrm>
              <a:off x="1527504" y="2554300"/>
              <a:ext cx="12121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Demodulation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6" name="群組 105"/>
          <p:cNvGrpSpPr/>
          <p:nvPr/>
        </p:nvGrpSpPr>
        <p:grpSpPr>
          <a:xfrm>
            <a:off x="3597108" y="5715000"/>
            <a:ext cx="1981200" cy="685800"/>
            <a:chOff x="1143000" y="2362199"/>
            <a:chExt cx="1981200" cy="685800"/>
          </a:xfrm>
        </p:grpSpPr>
        <p:sp>
          <p:nvSpPr>
            <p:cNvPr id="107" name="矩形 106"/>
            <p:cNvSpPr/>
            <p:nvPr/>
          </p:nvSpPr>
          <p:spPr bwMode="auto">
            <a:xfrm>
              <a:off x="1143000" y="2362199"/>
              <a:ext cx="1981200" cy="685800"/>
            </a:xfrm>
            <a:prstGeom prst="rect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742950" marR="0" indent="-28575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None/>
                <a:tabLst/>
              </a:pPr>
              <a:endParaRPr kumimoji="1" lang="zh-TW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標楷體" pitchFamily="65" charset="-120"/>
              </a:endParaRPr>
            </a:p>
          </p:txBody>
        </p:sp>
        <p:sp>
          <p:nvSpPr>
            <p:cNvPr id="108" name="文字方塊 107"/>
            <p:cNvSpPr txBox="1"/>
            <p:nvPr/>
          </p:nvSpPr>
          <p:spPr>
            <a:xfrm>
              <a:off x="1605852" y="2547351"/>
              <a:ext cx="10134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ADC to PC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09" name="直線單箭頭接點 108"/>
          <p:cNvCxnSpPr/>
          <p:nvPr/>
        </p:nvCxnSpPr>
        <p:spPr bwMode="auto">
          <a:xfrm>
            <a:off x="5584741" y="6052551"/>
            <a:ext cx="11430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0" name="圓角矩形 109"/>
          <p:cNvSpPr/>
          <p:nvPr/>
        </p:nvSpPr>
        <p:spPr bwMode="auto">
          <a:xfrm>
            <a:off x="3287887" y="5315099"/>
            <a:ext cx="5692426" cy="14856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None/>
              <a:tabLst/>
            </a:pPr>
            <a:endParaRPr kumimoji="1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標楷體" pitchFamily="65" charset="-120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5690645" y="5311061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手繪多邊形 113"/>
          <p:cNvSpPr/>
          <p:nvPr/>
        </p:nvSpPr>
        <p:spPr bwMode="auto">
          <a:xfrm>
            <a:off x="338667" y="1274709"/>
            <a:ext cx="8805333" cy="5435600"/>
          </a:xfrm>
          <a:custGeom>
            <a:avLst/>
            <a:gdLst>
              <a:gd name="connsiteX0" fmla="*/ 84666 w 8805333"/>
              <a:gd name="connsiteY0" fmla="*/ 0 h 5435600"/>
              <a:gd name="connsiteX1" fmla="*/ 8805333 w 8805333"/>
              <a:gd name="connsiteY1" fmla="*/ 8467 h 5435600"/>
              <a:gd name="connsiteX2" fmla="*/ 8746066 w 8805333"/>
              <a:gd name="connsiteY2" fmla="*/ 3606800 h 5435600"/>
              <a:gd name="connsiteX3" fmla="*/ 2624666 w 8805333"/>
              <a:gd name="connsiteY3" fmla="*/ 3615267 h 5435600"/>
              <a:gd name="connsiteX4" fmla="*/ 2616200 w 8805333"/>
              <a:gd name="connsiteY4" fmla="*/ 5435600 h 5435600"/>
              <a:gd name="connsiteX5" fmla="*/ 0 w 8805333"/>
              <a:gd name="connsiteY5" fmla="*/ 5435600 h 5435600"/>
              <a:gd name="connsiteX6" fmla="*/ 84666 w 8805333"/>
              <a:gd name="connsiteY6" fmla="*/ 0 h 543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5333" h="5435600">
                <a:moveTo>
                  <a:pt x="84666" y="0"/>
                </a:moveTo>
                <a:lnTo>
                  <a:pt x="8805333" y="8467"/>
                </a:lnTo>
                <a:lnTo>
                  <a:pt x="8746066" y="3606800"/>
                </a:lnTo>
                <a:lnTo>
                  <a:pt x="2624666" y="3615267"/>
                </a:lnTo>
                <a:lnTo>
                  <a:pt x="2616200" y="5435600"/>
                </a:lnTo>
                <a:lnTo>
                  <a:pt x="0" y="5435600"/>
                </a:lnTo>
                <a:lnTo>
                  <a:pt x="84666" y="0"/>
                </a:lnTo>
                <a:close/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None/>
              <a:tabLst/>
            </a:pPr>
            <a:endParaRPr kumimoji="1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標楷體" pitchFamily="65" charset="-120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314139" y="966932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73617" y="5668834"/>
            <a:ext cx="960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(amplifier)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870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generator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IC:ICL8038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Pin2:output sine wave(40kHz)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8EE9A-1DC3-4B6F-BA52-B8AA2B2FDBDD}" type="slidenum">
              <a:rPr lang="en-US" altLang="zh-TW" smtClean="0"/>
              <a:pPr/>
              <a:t>3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60" y="2112963"/>
            <a:ext cx="5501968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31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wave(40kHz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80" y="1718205"/>
            <a:ext cx="6047927" cy="453390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8EE9A-1DC3-4B6F-BA52-B8AA2B2FDBDD}" type="slidenum">
              <a:rPr lang="en-US" altLang="zh-TW" smtClean="0"/>
              <a:pPr/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7820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Buffer circuit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139" y="1828800"/>
            <a:ext cx="4972610" cy="327501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8EE9A-1DC3-4B6F-BA52-B8AA2B2FDBDD}" type="slidenum">
              <a:rPr lang="en-US" altLang="zh-TW" smtClean="0"/>
              <a:pPr/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2932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Sine wave after buffer on scope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36" y="1600200"/>
            <a:ext cx="6047927" cy="453390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8EE9A-1DC3-4B6F-BA52-B8AA2B2FDBDD}" type="slidenum">
              <a:rPr lang="en-US" altLang="zh-TW" smtClean="0"/>
              <a:pPr/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623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shift circuit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706" y="1905000"/>
            <a:ext cx="7001476" cy="35814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8EE9A-1DC3-4B6F-BA52-B8AA2B2FDBDD}" type="slidenum">
              <a:rPr lang="en-US" altLang="zh-TW" smtClean="0"/>
              <a:pPr/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229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shift on scope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5409"/>
            <a:ext cx="7010400" cy="525542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8EE9A-1DC3-4B6F-BA52-B8AA2B2FDBDD}" type="slidenum">
              <a:rPr lang="en-US" altLang="zh-TW" smtClean="0"/>
              <a:pPr/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66433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shift circuit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8EE9A-1DC3-4B6F-BA52-B8AA2B2FDBDD}" type="slidenum">
              <a:rPr lang="en-US" altLang="zh-TW" smtClean="0"/>
              <a:pPr/>
              <a:t>9</a:t>
            </a:fld>
            <a:endParaRPr lang="en-US" altLang="zh-TW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1828800"/>
            <a:ext cx="629980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275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Dots">
  <a:themeElements>
    <a:clrScheme name="Digital Dots 8">
      <a:dk1>
        <a:srgbClr val="000000"/>
      </a:dk1>
      <a:lt1>
        <a:srgbClr val="E6F8F4"/>
      </a:lt1>
      <a:dk2>
        <a:srgbClr val="000000"/>
      </a:dk2>
      <a:lt2>
        <a:srgbClr val="C5DBD6"/>
      </a:lt2>
      <a:accent1>
        <a:srgbClr val="CCFF99"/>
      </a:accent1>
      <a:accent2>
        <a:srgbClr val="ACBAB7"/>
      </a:accent2>
      <a:accent3>
        <a:srgbClr val="F0FBF8"/>
      </a:accent3>
      <a:accent4>
        <a:srgbClr val="000000"/>
      </a:accent4>
      <a:accent5>
        <a:srgbClr val="E2FFCA"/>
      </a:accent5>
      <a:accent6>
        <a:srgbClr val="9BA8A6"/>
      </a:accent6>
      <a:hlink>
        <a:srgbClr val="008080"/>
      </a:hlink>
      <a:folHlink>
        <a:srgbClr val="0066CC"/>
      </a:folHlink>
    </a:clrScheme>
    <a:fontScheme name="Digital Dots">
      <a:majorFont>
        <a:latin typeface="Tahoma"/>
        <a:ea typeface="標楷體"/>
        <a:cs typeface=""/>
      </a:majorFont>
      <a:minorFont>
        <a:latin typeface="Tahoma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742950" marR="0" indent="-28575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50000"/>
          <a:buFont typeface="Wingdings" pitchFamily="2" charset="2"/>
          <a:buNone/>
          <a:tabLst/>
          <a:defRPr kumimoji="1" lang="zh-TW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742950" marR="0" indent="-28575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50000"/>
          <a:buFont typeface="Wingdings" pitchFamily="2" charset="2"/>
          <a:buNone/>
          <a:tabLst/>
          <a:defRPr kumimoji="1" lang="zh-TW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標楷體" pitchFamily="65" charset="-120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0611</Template>
  <TotalTime>10168</TotalTime>
  <Words>190</Words>
  <Application>Microsoft Office PowerPoint</Application>
  <PresentationFormat>如螢幕大小 (4:3)</PresentationFormat>
  <Paragraphs>80</Paragraphs>
  <Slides>19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新細明體</vt:lpstr>
      <vt:lpstr>標楷體</vt:lpstr>
      <vt:lpstr>Arial</vt:lpstr>
      <vt:lpstr>Cambria Math</vt:lpstr>
      <vt:lpstr>Tahoma</vt:lpstr>
      <vt:lpstr>Times New Roman</vt:lpstr>
      <vt:lpstr>Wingdings</vt:lpstr>
      <vt:lpstr>Digital Dots</vt:lpstr>
      <vt:lpstr>Ultrasound circuit flow </vt:lpstr>
      <vt:lpstr>Ultrasound circuit flow</vt:lpstr>
      <vt:lpstr>Function generator IC:ICL8038</vt:lpstr>
      <vt:lpstr>Sine wave(40kHz)</vt:lpstr>
      <vt:lpstr>Buffer circuit</vt:lpstr>
      <vt:lpstr>Sine wave after buffer on scope</vt:lpstr>
      <vt:lpstr>Level shift circuit</vt:lpstr>
      <vt:lpstr>Level shift on scope</vt:lpstr>
      <vt:lpstr>Phase shift circuit</vt:lpstr>
      <vt:lpstr>Phase shift on scope</vt:lpstr>
      <vt:lpstr>Ultrasound circuit</vt:lpstr>
      <vt:lpstr>Receive signal &amp; amplifier signal</vt:lpstr>
      <vt:lpstr> Mixed circuit (sin*cos)&amp;(cos*cos)</vt:lpstr>
      <vt:lpstr>Product-to-sum formula</vt:lpstr>
      <vt:lpstr>Mixed on scope</vt:lpstr>
      <vt:lpstr>Band pass filter circuit</vt:lpstr>
      <vt:lpstr>Signal after band pass filter on scope(cos) &amp; amplifier signal</vt:lpstr>
      <vt:lpstr>Signal after band pass filter on scope(sin) &amp; amplifier signal</vt:lpstr>
      <vt:lpstr>Hardware(plot heart signal)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</dc:creator>
  <cp:lastModifiedBy>LeonYu</cp:lastModifiedBy>
  <cp:revision>512</cp:revision>
  <cp:lastPrinted>1601-01-01T00:00:00Z</cp:lastPrinted>
  <dcterms:created xsi:type="dcterms:W3CDTF">1601-01-01T00:00:00Z</dcterms:created>
  <dcterms:modified xsi:type="dcterms:W3CDTF">2017-04-29T16:14:20Z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